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93" r:id="rId3"/>
    <p:sldId id="294" r:id="rId4"/>
    <p:sldId id="295" r:id="rId5"/>
    <p:sldId id="265" r:id="rId6"/>
    <p:sldId id="273" r:id="rId7"/>
    <p:sldId id="276" r:id="rId8"/>
    <p:sldId id="334" r:id="rId9"/>
    <p:sldId id="335" r:id="rId10"/>
    <p:sldId id="279" r:id="rId11"/>
    <p:sldId id="280" r:id="rId12"/>
    <p:sldId id="333" r:id="rId13"/>
    <p:sldId id="332" r:id="rId14"/>
    <p:sldId id="336" r:id="rId15"/>
    <p:sldId id="337" r:id="rId16"/>
    <p:sldId id="331" r:id="rId17"/>
    <p:sldId id="330" r:id="rId18"/>
    <p:sldId id="324" r:id="rId19"/>
    <p:sldId id="325" r:id="rId20"/>
    <p:sldId id="328" r:id="rId21"/>
    <p:sldId id="329" r:id="rId22"/>
    <p:sldId id="258" r:id="rId23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Monotype Sorts" pitchFamily="2" charset="2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0E040179-7313-4739-8F73-D404E661B1D5}">
          <p14:sldIdLst>
            <p14:sldId id="259"/>
            <p14:sldId id="293"/>
          </p14:sldIdLst>
        </p14:section>
        <p14:section name="Inhalt" id="{4E4C91B0-F61F-431B-B84F-306006473ABA}">
          <p14:sldIdLst>
            <p14:sldId id="294"/>
            <p14:sldId id="295"/>
          </p14:sldIdLst>
        </p14:section>
        <p14:section name="Bewerbung" id="{5E871BE7-4F50-4C47-A493-8710F914E7C9}">
          <p14:sldIdLst>
            <p14:sldId id="265"/>
          </p14:sldIdLst>
        </p14:section>
        <p14:section name="Unterlagen" id="{C1BE84EA-11D6-4D0B-A1D2-0EC05AF5DE8B}">
          <p14:sldIdLst/>
        </p14:section>
        <p14:section name="Zuweisung" id="{57699BAD-7F78-44CE-ADD9-73EC78FE387C}">
          <p14:sldIdLst>
            <p14:sldId id="273"/>
            <p14:sldId id="276"/>
            <p14:sldId id="334"/>
            <p14:sldId id="335"/>
          </p14:sldIdLst>
        </p14:section>
        <p14:section name="Ausbildung" id="{1C1DF66D-CDEF-4DCB-93B1-1419059BF599}">
          <p14:sldIdLst>
            <p14:sldId id="279"/>
            <p14:sldId id="280"/>
          </p14:sldIdLst>
        </p14:section>
        <p14:section name="Prüfung" id="{2AB0B29A-7F19-46A4-96B5-AB7384856089}">
          <p14:sldIdLst>
            <p14:sldId id="333"/>
          </p14:sldIdLst>
        </p14:section>
        <p14:section name="VD in Teilzeit" id="{57022A96-77B4-40FD-AD1F-DEE97F8B9F0E}">
          <p14:sldIdLst>
            <p14:sldId id="332"/>
            <p14:sldId id="336"/>
            <p14:sldId id="337"/>
            <p14:sldId id="331"/>
            <p14:sldId id="330"/>
          </p14:sldIdLst>
        </p14:section>
        <p14:section name="BA/MA- Übergang" id="{2B6068F3-9DD5-482D-A9B2-BDC2EF330325}">
          <p14:sldIdLst>
            <p14:sldId id="324"/>
          </p14:sldIdLst>
        </p14:section>
        <p14:section name="Gasthörerstatus" id="{0D2C108E-BF03-4116-B2D4-700B015A65B9}">
          <p14:sldIdLst>
            <p14:sldId id="325"/>
            <p14:sldId id="328"/>
          </p14:sldIdLst>
        </p14:section>
        <p14:section name="Schwerbehindertenstatus" id="{3E03391C-4DE8-4576-A51D-671F2FEAB353}">
          <p14:sldIdLst/>
        </p14:section>
        <p14:section name="Ende" id="{362861BB-75FC-4AE3-85B6-8C16EF4A517A}">
          <p14:sldIdLst>
            <p14:sldId id="32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hlhaar, Volker (ZSL)" initials="Geh" lastIdx="1" clrIdx="0">
    <p:extLst>
      <p:ext uri="{19B8F6BF-5375-455C-9EA6-DF929625EA0E}">
        <p15:presenceInfo xmlns:p15="http://schemas.microsoft.com/office/powerpoint/2012/main" userId="Gehlhaar, Volker (ZS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FFF"/>
    <a:srgbClr val="D5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9" autoAdjust="0"/>
    <p:restoredTop sz="86350" autoAdjust="0"/>
  </p:normalViewPr>
  <p:slideViewPr>
    <p:cSldViewPr>
      <p:cViewPr varScale="1">
        <p:scale>
          <a:sx n="96" d="100"/>
          <a:sy n="96" d="100"/>
        </p:scale>
        <p:origin x="1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533400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3000" y="8534400"/>
            <a:ext cx="1536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9050" y="8534400"/>
            <a:ext cx="577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304800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19200" y="8716963"/>
            <a:ext cx="1536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/>
              <a:t>Vortragender, Anlass, 1. Dezember 2003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05400" y="8716963"/>
            <a:ext cx="577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0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3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6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11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38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7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73238"/>
            <a:ext cx="7772400" cy="24478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noProof="0" dirty="0"/>
              <a:t>Blindtext für den</a:t>
            </a:r>
            <a:br>
              <a:rPr lang="de-DE" noProof="0" dirty="0"/>
            </a:br>
            <a:r>
              <a:rPr lang="de-DE" noProof="0" dirty="0"/>
              <a:t>Titel des Vortrags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4504888"/>
            <a:ext cx="7772400" cy="113391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Tx/>
              <a:buNone/>
              <a:defRPr sz="2000" b="1">
                <a:latin typeface="Arial" charset="0"/>
              </a:defRPr>
            </a:lvl1pPr>
          </a:lstStyle>
          <a:p>
            <a:pPr lvl="0"/>
            <a:r>
              <a:rPr lang="de-DE" noProof="0" dirty="0"/>
              <a:t>Name des/der Vortragenden</a:t>
            </a:r>
          </a:p>
          <a:p>
            <a:pPr lvl="0"/>
            <a:r>
              <a:rPr lang="de-DE" noProof="0" dirty="0"/>
              <a:t>Anlass, Datum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8D3156-610E-431D-8E70-56CE9B7B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209" y="5777792"/>
            <a:ext cx="2103581" cy="96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DF55AC-4714-43CC-8735-5EE4014F33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425" y="-3026"/>
            <a:ext cx="4219575" cy="18478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F0F0F0-BEA6-4CE5-BDDB-4A8E5CA31C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661248"/>
            <a:ext cx="9144000" cy="4876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30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5800" y="1844675"/>
            <a:ext cx="7772400" cy="4105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Hier Text und/oder Grafiken, Bilder usw. Einfügen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7C1A96-4BF0-4626-8BD7-167BF50180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1909856974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de-DE" dirty="0"/>
              <a:t>Blindtext für einen</a:t>
            </a:r>
            <a:br>
              <a:rPr lang="de-DE" dirty="0"/>
            </a:br>
            <a:r>
              <a:rPr lang="de-DE" dirty="0"/>
              <a:t>Abschnittstitel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Blindtext fakultativ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061B8C-B029-4763-A08F-C58D9DE781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463347201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Blindtext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58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Blindtext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Blindtext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4A4D60-6B1D-46A8-977D-D55A45AFA8F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2810226974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Blindtext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Blindtext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127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77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Blindtext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2995D1-6D2E-40EE-9386-ADB1625BD0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4095901724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Foli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7360A-B380-49C9-BF1B-66A18EE581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155782173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3549C-D6A1-4FDD-BF21-734B11871C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237584401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4213" y="612774"/>
            <a:ext cx="7775575" cy="46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5387560"/>
            <a:ext cx="7773988" cy="56238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54C175-A58D-4334-9BDC-F970CCBD73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</p:spTree>
    <p:extLst>
      <p:ext uri="{BB962C8B-B14F-4D97-AF65-F5344CB8AC3E}">
        <p14:creationId xmlns:p14="http://schemas.microsoft.com/office/powerpoint/2010/main" val="2407102937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844674"/>
            <a:ext cx="7772400" cy="3431006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de-DE" noProof="0" dirty="0"/>
              <a:t>Zentrum für Schulqualität und Lehrerbildung</a:t>
            </a:r>
            <a:br>
              <a:rPr lang="de-DE" noProof="0" dirty="0"/>
            </a:br>
            <a:r>
              <a:rPr lang="de-DE" noProof="0" dirty="0"/>
              <a:t>(Zusatz Regional-/Außenstelle </a:t>
            </a:r>
            <a:r>
              <a:rPr lang="de-DE" noProof="0" dirty="0" err="1"/>
              <a:t>xy</a:t>
            </a:r>
            <a:r>
              <a:rPr lang="de-DE" noProof="0" dirty="0"/>
              <a:t>)</a:t>
            </a:r>
            <a:br>
              <a:rPr lang="de-DE" noProof="0" dirty="0"/>
            </a:br>
            <a:r>
              <a:rPr lang="de-DE" noProof="0" dirty="0"/>
              <a:t>Straße</a:t>
            </a:r>
            <a:br>
              <a:rPr lang="de-DE" noProof="0" dirty="0"/>
            </a:br>
            <a:r>
              <a:rPr lang="de-DE" noProof="0" dirty="0"/>
              <a:t>PLZ und Ort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www.zsl-bw.de</a:t>
            </a:r>
            <a:br>
              <a:rPr lang="de-DE" noProof="0" dirty="0"/>
            </a:br>
            <a:r>
              <a:rPr lang="de-DE" noProof="0" dirty="0"/>
              <a:t>www.zsl-bw.de/lernen+ueberall</a:t>
            </a:r>
            <a:br>
              <a:rPr lang="de-DE" noProof="0" dirty="0"/>
            </a:br>
            <a:r>
              <a:rPr lang="de-DE" noProof="0" dirty="0"/>
              <a:t>www.lfb.kultus-bw.de</a:t>
            </a:r>
            <a:br>
              <a:rPr lang="de-DE" noProof="0" dirty="0"/>
            </a:br>
            <a:r>
              <a:rPr lang="de-DE" noProof="0" dirty="0"/>
              <a:t>www.lehrerfortbildung-bw.de</a:t>
            </a:r>
            <a:br>
              <a:rPr lang="de-DE" noProof="0" dirty="0"/>
            </a:br>
            <a:r>
              <a:rPr lang="de-DE" noProof="0" dirty="0"/>
              <a:t>www.bildungsplaene-bw.de</a:t>
            </a:r>
            <a:br>
              <a:rPr lang="de-DE" noProof="0" dirty="0"/>
            </a:br>
            <a:r>
              <a:rPr lang="de-DE" noProof="0" dirty="0"/>
              <a:t>www.wirlernen40bw.zsl-bw.de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8D3156-610E-431D-8E70-56CE9B7B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209" y="5777792"/>
            <a:ext cx="2103581" cy="96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DF55AC-4714-43CC-8735-5EE4014F33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425" y="-3026"/>
            <a:ext cx="4219575" cy="18478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F0F0F0-BEA6-4CE5-BDDB-4A8E5CA31C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661248"/>
            <a:ext cx="9144000" cy="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2541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2400" cy="410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Textformatierung des Masters zu bearbeiten.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896" y="6477000"/>
            <a:ext cx="18129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0">
                <a:latin typeface="Arial" charset="0"/>
              </a:defRPr>
            </a:lvl1pPr>
          </a:lstStyle>
          <a:p>
            <a:r>
              <a:rPr lang="de-DE" dirty="0"/>
              <a:t>Folie </a:t>
            </a:r>
            <a:fld id="{DBE3298B-EB29-4BE6-B525-8680F4411818}" type="slidenum">
              <a:rPr lang="de-DE" smtClean="0"/>
              <a:pPr/>
              <a:t>‹Nr.›</a:t>
            </a:fld>
            <a:r>
              <a:rPr lang="de-DE" dirty="0"/>
              <a:t>           www.zsl-bw.de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760" y="269746"/>
            <a:ext cx="604644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324600" y="640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C95BA74-C8B0-48AD-B2EF-3C27D316070B}"/>
              </a:ext>
            </a:extLst>
          </p:cNvPr>
          <p:cNvSpPr/>
          <p:nvPr userDrawn="1"/>
        </p:nvSpPr>
        <p:spPr bwMode="auto">
          <a:xfrm>
            <a:off x="0" y="476672"/>
            <a:ext cx="9144000" cy="3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91131E-FE36-4914-84F0-FD5FACF6965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093296"/>
            <a:ext cx="9144000" cy="48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F004F5-4972-43D7-AC6D-2922166DB9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9552" y="6093296"/>
            <a:ext cx="1930500" cy="8454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BF25EE-423E-441C-AFA3-657B4F8AFC4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6296" y="6237288"/>
            <a:ext cx="1233560" cy="565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pull dir="r"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90000"/>
        <a:buFont typeface="Times" panose="02020603050405020304" pitchFamily="18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●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90000"/>
        <a:buFont typeface="Times" panose="02020603050405020304" pitchFamily="18" charset="0"/>
        <a:buChar char="●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90000"/>
        <a:buFont typeface="Times" panose="02020603050405020304" pitchFamily="18" charset="0"/>
        <a:buChar char="●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SzPct val="90000"/>
        <a:buFont typeface="Times" panose="02020603050405020304" pitchFamily="18" charset="0"/>
        <a:buChar char="●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29" userDrawn="1">
          <p15:clr>
            <a:srgbClr val="F26B43"/>
          </p15:clr>
        </p15:guide>
        <p15:guide id="4" pos="431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117" userDrawn="1">
          <p15:clr>
            <a:srgbClr val="F26B43"/>
          </p15:clr>
        </p15:guide>
        <p15:guide id="8" orient="horz" pos="11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onja.kautzky@rpk.bwl.de" TargetMode="External"/><Relationship Id="rId2" Type="http://schemas.openxmlformats.org/officeDocument/2006/relationships/hyperlink" Target="https://sbv-schule.kultus-bw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hrer-online-bw.de/,Lde/517187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916832"/>
            <a:ext cx="8333557" cy="1686049"/>
          </a:xfrm>
        </p:spPr>
        <p:txBody>
          <a:bodyPr/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zum Vorbereitungsdienst </a:t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Sekundarstufe I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743204D-EBA9-854A-9078-B9CD52681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ZSL, Referat 32</a:t>
            </a:r>
          </a:p>
          <a:p>
            <a:r>
              <a:rPr lang="de-DE" dirty="0"/>
              <a:t>zusammen mit </a:t>
            </a:r>
          </a:p>
          <a:p>
            <a:r>
              <a:rPr lang="de-DE" dirty="0"/>
              <a:t>KM, Referat 21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3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68338"/>
            <a:ext cx="8229600" cy="431800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Ausbildungs- und Prüfungselemente im </a:t>
            </a:r>
            <a:b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Vorbereitungsdienst</a:t>
            </a:r>
          </a:p>
          <a:p>
            <a:pPr algn="ctr"/>
            <a:endParaRPr lang="de-DE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774" y="2150268"/>
            <a:ext cx="8569325" cy="3510980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/>
            <a:endParaRPr lang="de-DE" altLang="de-DE" b="1" i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2D0F66-412B-1542-93FA-C5A7F155C52D}"/>
              </a:ext>
            </a:extLst>
          </p:cNvPr>
          <p:cNvSpPr/>
          <p:nvPr/>
        </p:nvSpPr>
        <p:spPr>
          <a:xfrm>
            <a:off x="3491880" y="1340768"/>
            <a:ext cx="4968552" cy="4595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E7C9C9A-B38C-FF42-AE41-94E8B91B194C}"/>
              </a:ext>
            </a:extLst>
          </p:cNvPr>
          <p:cNvSpPr/>
          <p:nvPr/>
        </p:nvSpPr>
        <p:spPr>
          <a:xfrm>
            <a:off x="3897388" y="3086100"/>
            <a:ext cx="4248472" cy="106347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Selbständiger Unterricht mit eigenem Lehrauftrag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52887" y="1334144"/>
            <a:ext cx="7586901" cy="4608512"/>
            <a:chOff x="585499" y="1168675"/>
            <a:chExt cx="7586901" cy="460851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455ED31-746C-1D43-BB5C-6CE70E8371C5}"/>
                </a:ext>
              </a:extLst>
            </p:cNvPr>
            <p:cNvSpPr/>
            <p:nvPr/>
          </p:nvSpPr>
          <p:spPr>
            <a:xfrm>
              <a:off x="585499" y="1168675"/>
              <a:ext cx="2690357" cy="46085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Abgerundetes Rechteck 2">
              <a:extLst>
                <a:ext uri="{FF2B5EF4-FFF2-40B4-BE49-F238E27FC236}">
                  <a16:creationId xmlns:a16="http://schemas.microsoft.com/office/drawing/2014/main" id="{825D05BE-F47B-4F4E-8105-64F724B0381F}"/>
                </a:ext>
              </a:extLst>
            </p:cNvPr>
            <p:cNvSpPr/>
            <p:nvPr/>
          </p:nvSpPr>
          <p:spPr>
            <a:xfrm>
              <a:off x="670537" y="1340768"/>
              <a:ext cx="2520280" cy="36004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Ausbildungsabschnitt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FF084676-B4E2-9745-A95F-35CF7A1545CB}"/>
                </a:ext>
              </a:extLst>
            </p:cNvPr>
            <p:cNvSpPr/>
            <p:nvPr/>
          </p:nvSpPr>
          <p:spPr>
            <a:xfrm>
              <a:off x="3923928" y="1346874"/>
              <a:ext cx="4248472" cy="353934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Ausbildungsabschnitt</a:t>
              </a: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09364303-1FA2-A143-AA9F-A3559A4A5942}"/>
                </a:ext>
              </a:extLst>
            </p:cNvPr>
            <p:cNvSpPr/>
            <p:nvPr/>
          </p:nvSpPr>
          <p:spPr>
            <a:xfrm>
              <a:off x="645863" y="1844489"/>
              <a:ext cx="2520280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Dauer 1 Unterrichtshalbjahr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7DE27FA0-FD79-1847-91E6-31EE29F699B2}"/>
                </a:ext>
              </a:extLst>
            </p:cNvPr>
            <p:cNvSpPr/>
            <p:nvPr/>
          </p:nvSpPr>
          <p:spPr>
            <a:xfrm>
              <a:off x="3923928" y="1820412"/>
              <a:ext cx="4248472" cy="35393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Dauer 2 Unterrichtshalbjahre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3D831AFA-D188-9246-B07A-1E711026DB6E}"/>
                </a:ext>
              </a:extLst>
            </p:cNvPr>
            <p:cNvSpPr/>
            <p:nvPr/>
          </p:nvSpPr>
          <p:spPr>
            <a:xfrm>
              <a:off x="649822" y="2911738"/>
              <a:ext cx="2520280" cy="107236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Hospitation und begleiteter Unterricht im Rahmen des Lehrauftrags anderer Lehrkräfte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A73A3697-A3D8-A64F-8BC8-0F9BF97E5405}"/>
                </a:ext>
              </a:extLst>
            </p:cNvPr>
            <p:cNvSpPr/>
            <p:nvPr/>
          </p:nvSpPr>
          <p:spPr>
            <a:xfrm>
              <a:off x="645863" y="4224606"/>
              <a:ext cx="2520280" cy="13917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Teilnahme an schulischen Veranstaltungen, Kennenlernen der Aufgaben der Klassenführung und schulischer Gremien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A97B5896-4390-844C-9CD8-47A17619D4A7}"/>
                </a:ext>
              </a:extLst>
            </p:cNvPr>
            <p:cNvSpPr/>
            <p:nvPr/>
          </p:nvSpPr>
          <p:spPr>
            <a:xfrm>
              <a:off x="650973" y="2303252"/>
              <a:ext cx="2520280" cy="48886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der Regel 12 Unterrichtsstunden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5317883F-DC0D-E04A-8452-1D7A00F1699B}"/>
                </a:ext>
              </a:extLst>
            </p:cNvPr>
            <p:cNvSpPr/>
            <p:nvPr/>
          </p:nvSpPr>
          <p:spPr>
            <a:xfrm>
              <a:off x="3910658" y="2293950"/>
              <a:ext cx="4248472" cy="49032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der Regel 14 Stunden, </a:t>
              </a:r>
              <a:b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davon mind. 12 in kontinuierlichen Lehraufträgen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9BBA0201-6B43-BD45-8841-D5B77AE9B49A}"/>
                </a:ext>
              </a:extLst>
            </p:cNvPr>
            <p:cNvSpPr/>
            <p:nvPr/>
          </p:nvSpPr>
          <p:spPr>
            <a:xfrm>
              <a:off x="3923928" y="4221088"/>
              <a:ext cx="1846147" cy="55042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Schulrechtsprüfung</a:t>
              </a:r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61CBCBA5-D735-F44E-98EE-B11D091F1F45}"/>
                </a:ext>
              </a:extLst>
            </p:cNvPr>
            <p:cNvSpPr/>
            <p:nvPr/>
          </p:nvSpPr>
          <p:spPr>
            <a:xfrm>
              <a:off x="6048164" y="4216783"/>
              <a:ext cx="1846147" cy="55042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Prüfungen</a:t>
              </a:r>
            </a:p>
          </p:txBody>
        </p:sp>
      </p:grpSp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392740520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5499" y="764952"/>
            <a:ext cx="8229600" cy="431800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Ausbildungselemente am Seminar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5636" y="1556792"/>
            <a:ext cx="8569325" cy="4536256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in Pädagogik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in Didaktik und Methodik der Ausbildungsfächer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in der Vertiefung der Ausbildungsfächer und in Pädagogik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in der Vertiefung überfachlicher Kompetenzbereich der Sekundarstufe I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in Schulrecht, Beamtenrecht sowie schulbezogenem Jugend- und Elternrecht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Veranstaltungen im Themenfeld Kooperation und Inklusion</a:t>
            </a:r>
          </a:p>
          <a:p>
            <a:pPr marL="263525" indent="-263525">
              <a:spcBef>
                <a:spcPts val="2400"/>
              </a:spcBef>
            </a:pPr>
            <a:endParaRPr lang="de-DE" alt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4062698258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VORTRAGS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12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568" y="469148"/>
            <a:ext cx="8208963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altLang="de-DE" b="1" dirty="0"/>
              <a:t>Informationen zur Prüfungsordnung: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altLang="de-DE" b="1" dirty="0"/>
              <a:t>Homepage des Landeslehrerprüfungsamtes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780675-82E9-4243-80AC-31697FE8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89" y="1510995"/>
            <a:ext cx="4901320" cy="43084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9647C3-E300-714B-AE66-37EDD6857CAD}"/>
              </a:ext>
            </a:extLst>
          </p:cNvPr>
          <p:cNvSpPr txBox="1"/>
          <p:nvPr/>
        </p:nvSpPr>
        <p:spPr>
          <a:xfrm>
            <a:off x="562754" y="2227714"/>
            <a:ext cx="177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www.llpa-bw.de</a:t>
            </a:r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508F0AA1-81DA-E74F-A59A-E7BC8CD6A346}"/>
              </a:ext>
            </a:extLst>
          </p:cNvPr>
          <p:cNvSpPr/>
          <p:nvPr/>
        </p:nvSpPr>
        <p:spPr>
          <a:xfrm rot="754870">
            <a:off x="3230598" y="3707920"/>
            <a:ext cx="129614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01C502B-DEC5-1C4C-B15F-D00FCF10E7D9}"/>
              </a:ext>
            </a:extLst>
          </p:cNvPr>
          <p:cNvSpPr/>
          <p:nvPr/>
        </p:nvSpPr>
        <p:spPr>
          <a:xfrm>
            <a:off x="539552" y="2204864"/>
            <a:ext cx="2448272" cy="5855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013532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13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568" y="836712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Informationen zum Vorbereitungsdienst in Teilzeit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0D3A0B-EC56-0440-B8A9-68A54493E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r="25166" b="-4996"/>
          <a:stretch/>
        </p:blipFill>
        <p:spPr>
          <a:xfrm>
            <a:off x="514373" y="1461735"/>
            <a:ext cx="4680520" cy="4475554"/>
          </a:xfrm>
          <a:prstGeom prst="rect">
            <a:avLst/>
          </a:prstGeom>
        </p:spPr>
      </p:pic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7C3E0F5-40D8-0E48-8CE0-54094BC07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00" y="3525300"/>
            <a:ext cx="2854632" cy="219143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C1F78BF-E321-F34E-80EB-4FFB85946253}"/>
              </a:ext>
            </a:extLst>
          </p:cNvPr>
          <p:cNvSpPr/>
          <p:nvPr/>
        </p:nvSpPr>
        <p:spPr>
          <a:xfrm>
            <a:off x="4499992" y="2532637"/>
            <a:ext cx="3857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https://lehrer-online-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bw.de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/,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/5171878</a:t>
            </a:r>
          </a:p>
        </p:txBody>
      </p:sp>
      <p:sp>
        <p:nvSpPr>
          <p:cNvPr id="8" name="Ellipse 6">
            <a:extLst>
              <a:ext uri="{FF2B5EF4-FFF2-40B4-BE49-F238E27FC236}">
                <a16:creationId xmlns:a16="http://schemas.microsoft.com/office/drawing/2014/main" id="{733C9AF6-A4CC-6544-87D2-3E99057349F4}"/>
              </a:ext>
            </a:extLst>
          </p:cNvPr>
          <p:cNvSpPr/>
          <p:nvPr/>
        </p:nvSpPr>
        <p:spPr>
          <a:xfrm>
            <a:off x="3735322" y="2424472"/>
            <a:ext cx="4945910" cy="5683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2873744850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14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C3473D-A550-2F41-BE6C-E8F22708C568}"/>
              </a:ext>
            </a:extLst>
          </p:cNvPr>
          <p:cNvSpPr txBox="1"/>
          <p:nvPr/>
        </p:nvSpPr>
        <p:spPr>
          <a:xfrm>
            <a:off x="755905" y="853440"/>
            <a:ext cx="729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Schwerbehinderte Bewerberinnen und Bewerber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2A5EA7-4585-274A-993C-5E97C37A72C4}"/>
              </a:ext>
            </a:extLst>
          </p:cNvPr>
          <p:cNvSpPr txBox="1"/>
          <p:nvPr/>
        </p:nvSpPr>
        <p:spPr>
          <a:xfrm>
            <a:off x="467544" y="184482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 der Zulassung kann ein Beratungsgespräch beim zuständigen Ausbildungsseminar geführt werden.</a:t>
            </a:r>
          </a:p>
          <a:p>
            <a:pPr marL="342900" indent="-342900">
              <a:buBlip>
                <a:blip r:embed="rId2"/>
              </a:buBlip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den Beratungsgesprächen ist die zuständige Bezirks-vertrauensperson für den schulischen Bereich zugegen.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Vorbereitungsdienst in Teilzeit ist möglich. 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2583091140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15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C3473D-A550-2F41-BE6C-E8F22708C568}"/>
              </a:ext>
            </a:extLst>
          </p:cNvPr>
          <p:cNvSpPr txBox="1"/>
          <p:nvPr/>
        </p:nvSpPr>
        <p:spPr>
          <a:xfrm>
            <a:off x="755905" y="853440"/>
            <a:ext cx="729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Schwerbehinderte Bewerberinnen und Bewerber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33982" y="1484784"/>
            <a:ext cx="7416824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Ergänzung: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Schwerbehinderte und gleichgestellte Personen können sich jederzeit an die Bezirksvertrauenspersonen der schwerbehinderten Lehrkräfte im GHWRGS-Bereich wenden:</a:t>
            </a:r>
          </a:p>
          <a:p>
            <a:pPr algn="ctr"/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https://sbv-schule.kultus-bw.de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Bezirksvertrauensperson am Regierungspräsidium Karlsruhe:</a:t>
            </a:r>
          </a:p>
          <a:p>
            <a:pPr lvl="2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Frau Kautzky</a:t>
            </a:r>
          </a:p>
          <a:p>
            <a:pPr lvl="2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sonja.kautzky@rpk.bwl.de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Gespräche mit den Bezirksvertrauenspersonen sind vertraulich!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046470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16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568" y="836712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Vorbereitungsdienst in Teilzeit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3BB94C-76CB-3C4F-956E-6D86FB959220}"/>
              </a:ext>
            </a:extLst>
          </p:cNvPr>
          <p:cNvSpPr txBox="1"/>
          <p:nvPr/>
        </p:nvSpPr>
        <p:spPr>
          <a:xfrm>
            <a:off x="496205" y="1498439"/>
            <a:ext cx="8151590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Wer ist berechtigt?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Angehende Lehrkräfte, die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1. ein Kind unter 18 Jahren oder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2. eine nach ärztlichem Gutachten pflegebedürftige Angehörige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oder einen pflegebedürftigen Angehörigen tatsächlich betreuen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oder pflegen.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Darüber hinaus sollen schwerbehinderte Menschen die Möglichkeit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erhalten, einen Vorbereitungsdienst in Teilzeit zu absolvieren.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2509087027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17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3BB94C-76CB-3C4F-956E-6D86FB959220}"/>
              </a:ext>
            </a:extLst>
          </p:cNvPr>
          <p:cNvSpPr txBox="1"/>
          <p:nvPr/>
        </p:nvSpPr>
        <p:spPr>
          <a:xfrm>
            <a:off x="539552" y="1498439"/>
            <a:ext cx="83874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Weitere Hinweise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unterrichtsorganisatorischen Erfordernissen Rechnung zu tragen,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ist die Dauer des Vorbereitungsdienstes in Teilzeit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auf 30 Monate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also auf 5 Unterrichtshalbjahre, festgelegt.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Dies entspricht einer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Teilzeitquote von 60%.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Beim Vorbereitungsdienst in Teilzeit wird die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Besoldung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gleichen 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Verhältnis wie die Arbeitszeit gekürzt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https://lehrer-online-bw.de/,Lde/5171878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der Zulassung muss ein Beratungsgespräch beim zuständigen </a:t>
            </a:r>
          </a:p>
          <a:p>
            <a:pPr algn="ctr"/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Ausbildungsseminar geführt werden.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836712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Vorbereitungsdienst in Teilzeit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3234187648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18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764704"/>
            <a:ext cx="82089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Informationen zum Übergang Bachelor/ Master in den Vorbereitungsdienst: Gasthörerstatus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altLang="de-DE" sz="280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76339E-3B3F-4D40-AB1B-98C1B658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42930"/>
          <a:stretch/>
        </p:blipFill>
        <p:spPr>
          <a:xfrm>
            <a:off x="1889748" y="1988840"/>
            <a:ext cx="5789194" cy="3100409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A11532-AA87-0545-ADB0-721B8109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52" y="3256020"/>
            <a:ext cx="4235224" cy="2477951"/>
          </a:xfrm>
          <a:prstGeom prst="rect">
            <a:avLst/>
          </a:prstGeom>
        </p:spPr>
      </p:pic>
      <p:sp>
        <p:nvSpPr>
          <p:cNvPr id="8" name="Pfeil nach links 7">
            <a:extLst>
              <a:ext uri="{FF2B5EF4-FFF2-40B4-BE49-F238E27FC236}">
                <a16:creationId xmlns:a16="http://schemas.microsoft.com/office/drawing/2014/main" id="{D008BBDF-17A3-B14C-9576-CFBE5B0B1AC3}"/>
              </a:ext>
            </a:extLst>
          </p:cNvPr>
          <p:cNvSpPr/>
          <p:nvPr/>
        </p:nvSpPr>
        <p:spPr>
          <a:xfrm rot="19571897">
            <a:off x="5750546" y="4127674"/>
            <a:ext cx="3112725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Gasthörerstatus im VD-Online kennzeichnen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1855263975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19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764704"/>
            <a:ext cx="82089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Gasthörerstatus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alt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FF08E4-A7D2-3F45-AC6A-731C39611332}"/>
              </a:ext>
            </a:extLst>
          </p:cNvPr>
          <p:cNvSpPr txBox="1"/>
          <p:nvPr/>
        </p:nvSpPr>
        <p:spPr>
          <a:xfrm>
            <a:off x="501457" y="1349330"/>
            <a:ext cx="8319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Angehende Lehrkräfte im Gasthörerstatus beginnen den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Vorbereitungsdienst in einem Ausbildungsverhältnis analog zum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öffentlich-rechtlichen Ausbildungsverhältnis</a:t>
            </a:r>
          </a:p>
          <a:p>
            <a:pPr marL="342900" indent="-342900">
              <a:buBlip>
                <a:blip r:embed="rId2"/>
              </a:buBlip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 Vorlage des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Masterzeugnisses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oder einer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Bestehensbescheinigung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können angehende Lehrkräfte im Gasthörerstatus endgültig zum Vorbereitungsdienst zugelassen werden und bei entsprechenden Voraussetzungen auch in ein Beamtenverhältnis auf Widerruf überführt werden.</a:t>
            </a:r>
          </a:p>
          <a:p>
            <a:pPr marL="342900" indent="-342900">
              <a:buBlip>
                <a:blip r:embed="rId2"/>
              </a:buBlip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Das Masterzeugnis über den erfolgreichen Abschluss des Lehramtsstudiums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muss bis </a:t>
            </a: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spätestens 31.03.2025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beim      zuständigen Regierungspräsidium vorgelegt werden. </a:t>
            </a:r>
          </a:p>
          <a:p>
            <a:pPr marL="342900" indent="-342900">
              <a:buBlip>
                <a:blip r:embed="rId2"/>
              </a:buBlip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92AE92-A517-54C3-64D1-D132BFE20593}"/>
              </a:ext>
            </a:extLst>
          </p:cNvPr>
          <p:cNvSpPr txBox="1"/>
          <p:nvPr/>
        </p:nvSpPr>
        <p:spPr>
          <a:xfrm rot="20402003">
            <a:off x="758907" y="2840211"/>
            <a:ext cx="7702625" cy="15696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Bitte beachten Sie hierzu die Informationen des Regierungspräsidiums Karlsruhe</a:t>
            </a:r>
          </a:p>
          <a:p>
            <a:endParaRPr lang="de-DE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(gesonderte Präsentation)</a:t>
            </a:r>
          </a:p>
        </p:txBody>
      </p:sp>
    </p:spTree>
    <p:extLst>
      <p:ext uri="{BB962C8B-B14F-4D97-AF65-F5344CB8AC3E}">
        <p14:creationId xmlns:p14="http://schemas.microsoft.com/office/powerpoint/2010/main" val="1780991452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1628800"/>
            <a:ext cx="8202514" cy="371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Der Vorbereitungsdienst – Die Brücke von der Hochschule in die Schulpraxis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>
                <a:solidFill>
                  <a:schemeClr val="bg2">
                    <a:lumMod val="75000"/>
                  </a:schemeClr>
                </a:solidFill>
              </a:rPr>
              <a:t>Die Zuweisung an ein Seminar </a:t>
            </a:r>
            <a:r>
              <a:rPr lang="de-DE" altLang="de-DE" sz="1800" dirty="0">
                <a:solidFill>
                  <a:schemeClr val="accent1"/>
                </a:solidFill>
                <a:sym typeface="Wingdings" panose="05000000000000000000" pitchFamily="2" charset="2"/>
              </a:rPr>
              <a:t> Informationen des RP Karlsruhe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Die Zuweisung an eine Ausbildungsschule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Der Vorbereitungsdienst an einem Seminar für Ausbildung und Fortbildung der Lehrkräfte Sekundarstufe I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Ausbildungs- und Prüfungselemente im Vorbereitungsdienst 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Informationen zum Vorbereitungsdienst in Teilzeit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Informationen zum Übergang Bachelor/ Master in den Vorbereitungsdienst: Gasthörerstatus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de-DE" altLang="de-DE" sz="1800" dirty="0"/>
              <a:t>Schwerbehinderte Bewerberinnen und Bewerber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2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3536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Darum geht es heute:</a:t>
            </a:r>
          </a:p>
        </p:txBody>
      </p:sp>
    </p:spTree>
    <p:extLst>
      <p:ext uri="{BB962C8B-B14F-4D97-AF65-F5344CB8AC3E}">
        <p14:creationId xmlns:p14="http://schemas.microsoft.com/office/powerpoint/2010/main" val="993123841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20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764704"/>
            <a:ext cx="82089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Gasthörerstatus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alt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FF08E4-A7D2-3F45-AC6A-731C39611332}"/>
              </a:ext>
            </a:extLst>
          </p:cNvPr>
          <p:cNvSpPr txBox="1"/>
          <p:nvPr/>
        </p:nvSpPr>
        <p:spPr>
          <a:xfrm>
            <a:off x="539552" y="1505837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Angehende Lehrkräfte im Gasthörerstatus sind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sozialversicherungspflichtig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müssen sich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selber gesetzlich krankenversichern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Prüfungen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 den Hochschulen erfolgt eine Freistellung durch die Seminarleitungen. </a:t>
            </a:r>
          </a:p>
          <a:p>
            <a:pPr marL="342900" indent="-342900">
              <a:buBlip>
                <a:blip r:embed="rId2"/>
              </a:buBlip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Eine Freistellung von den Verpflichtungen an der Ausbildungs-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schule oder dem Seminar für Veranstaltungen (Vorlesungen,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Exkursionen, ….)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kann nicht erfolgen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3687C52-88C7-C341-91E9-6609E1004C54}"/>
              </a:ext>
            </a:extLst>
          </p:cNvPr>
          <p:cNvSpPr/>
          <p:nvPr/>
        </p:nvSpPr>
        <p:spPr>
          <a:xfrm>
            <a:off x="746467" y="5353044"/>
            <a:ext cx="7497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https://lehrer-online-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bw.de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/,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Lde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/Startseite/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vdonline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Vorbereitungsdienst+im+Gasthoererstatus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6">
            <a:extLst>
              <a:ext uri="{FF2B5EF4-FFF2-40B4-BE49-F238E27FC236}">
                <a16:creationId xmlns:a16="http://schemas.microsoft.com/office/drawing/2014/main" id="{A4B2CD7A-2126-1942-A22A-FC451F81EFCA}"/>
              </a:ext>
            </a:extLst>
          </p:cNvPr>
          <p:cNvSpPr/>
          <p:nvPr/>
        </p:nvSpPr>
        <p:spPr>
          <a:xfrm>
            <a:off x="539552" y="5025375"/>
            <a:ext cx="8013630" cy="9395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92AE92-A517-54C3-64D1-D132BFE20593}"/>
              </a:ext>
            </a:extLst>
          </p:cNvPr>
          <p:cNvSpPr txBox="1"/>
          <p:nvPr/>
        </p:nvSpPr>
        <p:spPr>
          <a:xfrm rot="20402003">
            <a:off x="758907" y="2840211"/>
            <a:ext cx="7702625" cy="15696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Bitte beachten Sie hierzu die Informationen des Regierungspräsidiums Karlsruhe</a:t>
            </a:r>
          </a:p>
          <a:p>
            <a:endParaRPr lang="de-DE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(gesonderte Präsentation)</a:t>
            </a:r>
          </a:p>
        </p:txBody>
      </p:sp>
    </p:spTree>
    <p:extLst>
      <p:ext uri="{BB962C8B-B14F-4D97-AF65-F5344CB8AC3E}">
        <p14:creationId xmlns:p14="http://schemas.microsoft.com/office/powerpoint/2010/main" val="413264472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21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5037" y="2852936"/>
            <a:ext cx="70213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2800" dirty="0"/>
              <a:t>Sie haben nun die Möglichkeit, Fragen zu stellen…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823493051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7853F-DA62-4E76-A3EF-A85F81D86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2706"/>
            <a:ext cx="7772400" cy="3456534"/>
          </a:xfrm>
        </p:spPr>
        <p:txBody>
          <a:bodyPr/>
          <a:lstStyle/>
          <a:p>
            <a:r>
              <a:rPr lang="de-DE" dirty="0"/>
              <a:t>Zentrum für Schulqualität und Lehrerbildung</a:t>
            </a:r>
            <a:br>
              <a:rPr lang="de-DE" dirty="0"/>
            </a:br>
            <a:r>
              <a:rPr lang="de-DE" dirty="0"/>
              <a:t>Heilbronner Straße 314</a:t>
            </a:r>
            <a:br>
              <a:rPr lang="de-DE" dirty="0"/>
            </a:br>
            <a:r>
              <a:rPr lang="de-DE" dirty="0"/>
              <a:t>70469 Stuttgart</a:t>
            </a:r>
            <a:br>
              <a:rPr lang="de-DE" dirty="0"/>
            </a:br>
            <a:r>
              <a:rPr lang="de-DE" dirty="0"/>
              <a:t>Telefon: 0711/21859-0</a:t>
            </a:r>
            <a:br>
              <a:rPr lang="de-DE" dirty="0"/>
            </a:br>
            <a:r>
              <a:rPr lang="de-DE" dirty="0"/>
              <a:t>E-Mail: poststelle@zsl.kv.bwl.de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www.zsl-bw.de</a:t>
            </a:r>
            <a:br>
              <a:rPr lang="de-DE" dirty="0"/>
            </a:br>
            <a:r>
              <a:rPr lang="de-DE" dirty="0"/>
              <a:t>www.starke-basis-bw.de</a:t>
            </a:r>
            <a:br>
              <a:rPr lang="de-DE" dirty="0"/>
            </a:br>
            <a:r>
              <a:rPr lang="de-DE" dirty="0"/>
              <a:t>www.zsl-bw.de/lernen+ueberall</a:t>
            </a:r>
            <a:br>
              <a:rPr lang="de-DE" dirty="0"/>
            </a:br>
            <a:r>
              <a:rPr lang="de-DE" dirty="0"/>
              <a:t>www.lfb.kultus-bw.de</a:t>
            </a:r>
            <a:br>
              <a:rPr lang="de-DE" dirty="0"/>
            </a:br>
            <a:r>
              <a:rPr lang="de-DE" dirty="0"/>
              <a:t>www.lehrerfortbildung-bw.de</a:t>
            </a:r>
            <a:br>
              <a:rPr lang="de-DE" dirty="0"/>
            </a:br>
            <a:r>
              <a:rPr lang="de-DE" dirty="0"/>
              <a:t>www.bildungsplaene-bw.de</a:t>
            </a:r>
            <a:br>
              <a:rPr lang="de-DE" dirty="0"/>
            </a:br>
            <a:r>
              <a:rPr lang="de-DE" dirty="0"/>
              <a:t>www.wirlernen40bw.zsl-bw.de</a:t>
            </a:r>
          </a:p>
        </p:txBody>
      </p:sp>
    </p:spTree>
    <p:extLst>
      <p:ext uri="{BB962C8B-B14F-4D97-AF65-F5344CB8AC3E}">
        <p14:creationId xmlns:p14="http://schemas.microsoft.com/office/powerpoint/2010/main" val="1939839477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3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5068" y="461774"/>
            <a:ext cx="9005602" cy="8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ts val="240"/>
              </a:spcBef>
              <a:defRPr/>
            </a:pPr>
            <a:r>
              <a:rPr lang="de-DE" altLang="de-DE" b="1" dirty="0"/>
              <a:t>Der Vorbereitungsdienst – </a:t>
            </a:r>
          </a:p>
          <a:p>
            <a:pPr marL="0" indent="0" algn="ctr">
              <a:spcBef>
                <a:spcPts val="240"/>
              </a:spcBef>
              <a:defRPr/>
            </a:pPr>
            <a:r>
              <a:rPr lang="de-DE" altLang="de-DE" b="1" dirty="0"/>
              <a:t>Die Brücke von der Hochschule in die Schulpraxis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95536" y="1412776"/>
            <a:ext cx="8352928" cy="4513585"/>
            <a:chOff x="319230" y="1069250"/>
            <a:chExt cx="8587252" cy="4873625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 rot="16200000">
              <a:off x="6037870" y="3072675"/>
              <a:ext cx="4872037" cy="86518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ts val="400"/>
                </a:spcBef>
                <a:buClr>
                  <a:schemeClr val="accent2"/>
                </a:buClr>
                <a:buFont typeface="Monotype Sorts" charset="0"/>
                <a:buNone/>
                <a:defRPr/>
              </a:pPr>
              <a:r>
                <a:rPr kumimoji="1" lang="de-DE" sz="1800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Schuldienst an  </a:t>
              </a:r>
            </a:p>
            <a:p>
              <a:pPr algn="ctr" eaLnBrk="0" hangingPunct="0">
                <a:spcBef>
                  <a:spcPts val="400"/>
                </a:spcBef>
                <a:buClr>
                  <a:schemeClr val="accent2"/>
                </a:buClr>
                <a:buFont typeface="Monotype Sorts" charset="0"/>
                <a:buNone/>
                <a:defRPr/>
              </a:pPr>
              <a:r>
                <a:rPr kumimoji="1" lang="de-DE" sz="1800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Werkreal-, Haupt-, Real- und </a:t>
              </a:r>
            </a:p>
            <a:p>
              <a:pPr algn="ctr" eaLnBrk="0" hangingPunct="0">
                <a:buClr>
                  <a:schemeClr val="accent2"/>
                </a:buClr>
                <a:buFont typeface="Monotype Sorts" charset="0"/>
                <a:buNone/>
                <a:defRPr/>
              </a:pPr>
              <a:r>
                <a:rPr kumimoji="1" lang="de-DE" sz="1800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Gemeinschaftsschulen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19230" y="1070838"/>
              <a:ext cx="2498725" cy="4872037"/>
              <a:chOff x="510" y="2201"/>
              <a:chExt cx="1801" cy="1567"/>
            </a:xfrm>
            <a:solidFill>
              <a:srgbClr val="FFFF99"/>
            </a:solidFill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10" y="2201"/>
                <a:ext cx="1506" cy="15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800" b="1" dirty="0">
                    <a:cs typeface="Arial" panose="020B0604020202020204" pitchFamily="34" charset="0"/>
                  </a:rPr>
                  <a:t>Studium Lehramt</a:t>
                </a:r>
                <a:br>
                  <a:rPr kumimoji="1" lang="de-DE" altLang="de-DE" sz="1800" dirty="0">
                    <a:cs typeface="Arial" panose="020B0604020202020204" pitchFamily="34" charset="0"/>
                  </a:rPr>
                </a:br>
                <a:endParaRPr kumimoji="1" lang="de-DE" altLang="de-DE" sz="1800" dirty="0">
                  <a:cs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400" dirty="0">
                    <a:cs typeface="Arial" panose="020B0604020202020204" pitchFamily="34" charset="0"/>
                  </a:rPr>
                  <a:t>Nach PO 2011 oder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400" dirty="0">
                    <a:cs typeface="Arial" panose="020B0604020202020204" pitchFamily="34" charset="0"/>
                  </a:rPr>
                  <a:t>Bachelor/ Master Sek I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400" dirty="0">
                    <a:cs typeface="Arial" panose="020B0604020202020204" pitchFamily="34" charset="0"/>
                  </a:rPr>
                  <a:t>nach PO 2015</a:t>
                </a:r>
                <a:br>
                  <a:rPr kumimoji="1" lang="de-DE" altLang="de-DE" sz="1800" dirty="0">
                    <a:cs typeface="Arial" panose="020B0604020202020204" pitchFamily="34" charset="0"/>
                  </a:rPr>
                </a:br>
                <a:endParaRPr kumimoji="1" lang="de-DE" altLang="de-DE" sz="1600" dirty="0">
                  <a:cs typeface="Arial" panose="020B0604020202020204" pitchFamily="34" charset="0"/>
                </a:endParaRPr>
              </a:p>
              <a:p>
                <a:pPr algn="ctr"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800" dirty="0">
                    <a:cs typeface="Arial" panose="020B0604020202020204" pitchFamily="34" charset="0"/>
                  </a:rPr>
                  <a:t>Pädagogische</a:t>
                </a:r>
                <a:br>
                  <a:rPr kumimoji="1" lang="de-DE" altLang="de-DE" sz="1800" dirty="0">
                    <a:cs typeface="Arial" panose="020B0604020202020204" pitchFamily="34" charset="0"/>
                  </a:rPr>
                </a:br>
                <a:r>
                  <a:rPr kumimoji="1" lang="de-DE" altLang="de-DE" sz="1800" dirty="0">
                    <a:cs typeface="Arial" panose="020B0604020202020204" pitchFamily="34" charset="0"/>
                  </a:rPr>
                  <a:t>Hochschulen</a:t>
                </a:r>
                <a:br>
                  <a:rPr kumimoji="1" lang="de-DE" altLang="de-DE" sz="1800" dirty="0">
                    <a:cs typeface="Arial" panose="020B0604020202020204" pitchFamily="34" charset="0"/>
                  </a:rPr>
                </a:br>
                <a:r>
                  <a:rPr kumimoji="1" lang="de-DE" altLang="de-DE" sz="1400" b="1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 </a:t>
                </a: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Freiburg</a:t>
                </a:r>
              </a:p>
              <a:p>
                <a:pPr algn="ctr">
                  <a:buClr>
                    <a:schemeClr val="accent2"/>
                  </a:buClr>
                  <a:buFont typeface="Monotype Sorts" charset="2"/>
                  <a:buNone/>
                  <a:defRPr/>
                </a:pP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Heidelberg</a:t>
                </a:r>
              </a:p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 Karlsruhe</a:t>
                </a:r>
              </a:p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 Ludwigsburg </a:t>
                </a:r>
              </a:p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 Schw. Gmünd</a:t>
                </a:r>
              </a:p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kumimoji="1" lang="de-DE" altLang="de-DE" sz="1600" b="1" dirty="0">
                    <a:solidFill>
                      <a:schemeClr val="accent3">
                        <a:lumMod val="25000"/>
                      </a:schemeClr>
                    </a:solidFill>
                    <a:cs typeface="Arial" panose="020B0604020202020204" pitchFamily="34" charset="0"/>
                  </a:rPr>
                  <a:t>Weingarten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 rot="-5400000">
                <a:off x="1404" y="2861"/>
                <a:ext cx="1566" cy="2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 charset="0"/>
                  <a:buNone/>
                  <a:defRPr/>
                </a:pPr>
                <a:r>
                  <a:rPr kumimoji="1" lang="de-DE" sz="1800" b="1" dirty="0"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I. Staatsprüfung oder Masterabschluss</a:t>
                </a:r>
              </a:p>
            </p:txBody>
          </p:sp>
        </p:grp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 rot="16200000">
              <a:off x="4730100" y="3340169"/>
              <a:ext cx="4868862" cy="330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charset="0"/>
                <a:buNone/>
                <a:defRPr/>
              </a:pPr>
              <a:r>
                <a:rPr kumimoji="1" lang="de-DE" sz="2000" b="1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Abschließende Staatsprüfung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373580" y="1074013"/>
              <a:ext cx="3455987" cy="48688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buClr>
                  <a:schemeClr val="accent2"/>
                </a:buClr>
                <a:defRPr/>
              </a:pPr>
              <a:r>
                <a:rPr kumimoji="1" lang="de-DE" altLang="de-DE" sz="1600" b="1" dirty="0">
                  <a:cs typeface="Arial" panose="020B0604020202020204" pitchFamily="34" charset="0"/>
                </a:rPr>
                <a:t>Vorbereitungsdienst 18 Monate</a:t>
              </a:r>
            </a:p>
            <a:p>
              <a:pPr algn="ctr">
                <a:spcBef>
                  <a:spcPts val="1200"/>
                </a:spcBef>
                <a:buClr>
                  <a:schemeClr val="accent2"/>
                </a:buClr>
                <a:defRPr/>
              </a:pPr>
              <a:br>
                <a:rPr kumimoji="1" lang="de-DE" altLang="de-DE" sz="1600" dirty="0">
                  <a:cs typeface="Arial" panose="020B0604020202020204" pitchFamily="34" charset="0"/>
                </a:rPr>
              </a:br>
              <a:endParaRPr kumimoji="1" lang="de-DE" altLang="de-DE" sz="1600" dirty="0">
                <a:cs typeface="Arial" panose="020B0604020202020204" pitchFamily="34" charset="0"/>
              </a:endParaRP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dirty="0">
                  <a:cs typeface="Arial" panose="020B0604020202020204" pitchFamily="34" charset="0"/>
                </a:rPr>
                <a:t>4 Seminare Lehramt Sek I 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  <a:t>Freiburg, Ludwigsburg,</a:t>
              </a:r>
              <a:b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</a:br>
              <a: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  <a:t>Karlsruhe, Reutlingen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br>
                <a:rPr kumimoji="1" lang="de-DE" altLang="de-DE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</a:br>
              <a:r>
                <a:rPr kumimoji="1" lang="de-DE" altLang="de-DE" sz="1600" dirty="0">
                  <a:cs typeface="Arial" panose="020B0604020202020204" pitchFamily="34" charset="0"/>
                </a:rPr>
                <a:t>4</a:t>
              </a:r>
              <a:r>
                <a:rPr kumimoji="1" lang="de-DE" altLang="de-DE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r>
                <a:rPr kumimoji="1" lang="de-DE" altLang="de-DE" sz="1600" dirty="0">
                  <a:cs typeface="Arial" panose="020B0604020202020204" pitchFamily="34" charset="0"/>
                </a:rPr>
                <a:t>Seminare Lehramt Grundschule </a:t>
              </a:r>
              <a:br>
                <a:rPr kumimoji="1" lang="de-DE" altLang="de-DE" sz="1600" dirty="0">
                  <a:cs typeface="Arial" panose="020B0604020202020204" pitchFamily="34" charset="0"/>
                </a:rPr>
              </a:br>
              <a:r>
                <a:rPr kumimoji="1" lang="de-DE" altLang="de-DE" sz="1600" u="sng" dirty="0">
                  <a:cs typeface="Arial" panose="020B0604020202020204" pitchFamily="34" charset="0"/>
                </a:rPr>
                <a:t>und</a:t>
              </a:r>
              <a:r>
                <a:rPr kumimoji="1" lang="de-DE" altLang="de-DE" sz="1600" dirty="0">
                  <a:cs typeface="Arial" panose="020B0604020202020204" pitchFamily="34" charset="0"/>
                </a:rPr>
                <a:t> Sek I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  <a:t>Mannheim, Rottweil, 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  <a:t>Schwäbisch Gmünd, 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600" b="1" dirty="0">
                  <a:solidFill>
                    <a:schemeClr val="accent3">
                      <a:lumMod val="25000"/>
                    </a:schemeClr>
                  </a:solidFill>
                  <a:cs typeface="Arial" panose="020B0604020202020204" pitchFamily="34" charset="0"/>
                </a:rPr>
                <a:t>Weingarten</a:t>
              </a:r>
              <a:br>
                <a:rPr kumimoji="1" lang="de-DE" altLang="de-DE" sz="1800" dirty="0">
                  <a:cs typeface="Arial" panose="020B0604020202020204" pitchFamily="34" charset="0"/>
                </a:rPr>
              </a:br>
              <a:endParaRPr kumimoji="1" lang="de-DE" alt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2867108" y="3169511"/>
              <a:ext cx="454025" cy="671513"/>
            </a:xfrm>
            <a:custGeom>
              <a:avLst/>
              <a:gdLst>
                <a:gd name="T0" fmla="*/ 150450411 w 21600"/>
                <a:gd name="T1" fmla="*/ 0 h 21600"/>
                <a:gd name="T2" fmla="*/ 0 w 21600"/>
                <a:gd name="T3" fmla="*/ 324508751 h 21600"/>
                <a:gd name="T4" fmla="*/ 150450411 w 21600"/>
                <a:gd name="T5" fmla="*/ 649016537 h 21600"/>
                <a:gd name="T6" fmla="*/ 200600394 w 21600"/>
                <a:gd name="T7" fmla="*/ 3245087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7482375" y="3169512"/>
              <a:ext cx="454025" cy="671512"/>
            </a:xfrm>
            <a:custGeom>
              <a:avLst/>
              <a:gdLst>
                <a:gd name="T0" fmla="*/ 150450411 w 21600"/>
                <a:gd name="T1" fmla="*/ 0 h 21600"/>
                <a:gd name="T2" fmla="*/ 0 w 21600"/>
                <a:gd name="T3" fmla="*/ 324507801 h 21600"/>
                <a:gd name="T4" fmla="*/ 150450411 w 21600"/>
                <a:gd name="T5" fmla="*/ 649014607 h 21600"/>
                <a:gd name="T6" fmla="*/ 200600394 w 21600"/>
                <a:gd name="T7" fmla="*/ 32450780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3138874281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4</a:t>
            </a:fld>
            <a:r>
              <a:rPr lang="de-DE"/>
              <a:t>           www.zsl-bw.de</a:t>
            </a:r>
            <a:endParaRPr lang="de-DE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199" y="548680"/>
            <a:ext cx="9005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Seminarstandorte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61EFE8-264E-0449-8916-956F374C494D}"/>
              </a:ext>
            </a:extLst>
          </p:cNvPr>
          <p:cNvSpPr/>
          <p:nvPr/>
        </p:nvSpPr>
        <p:spPr>
          <a:xfrm>
            <a:off x="971600" y="1484784"/>
            <a:ext cx="3168352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E70D35-58C9-E14E-BDC7-5D595BE0A0A1}"/>
              </a:ext>
            </a:extLst>
          </p:cNvPr>
          <p:cNvSpPr/>
          <p:nvPr/>
        </p:nvSpPr>
        <p:spPr>
          <a:xfrm>
            <a:off x="4788024" y="1484783"/>
            <a:ext cx="3168352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Stuttgart</a:t>
            </a:r>
          </a:p>
          <a:p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Ludwigsburg</a:t>
            </a: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Schwäbisch-Gmünd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B2CFF8C-CEC1-334B-9081-C37A6EA169CF}"/>
              </a:ext>
            </a:extLst>
          </p:cNvPr>
          <p:cNvSpPr/>
          <p:nvPr/>
        </p:nvSpPr>
        <p:spPr>
          <a:xfrm>
            <a:off x="4788024" y="3492624"/>
            <a:ext cx="3168352" cy="172819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0FF750B-C082-2846-BCE0-C224781C6D74}"/>
              </a:ext>
            </a:extLst>
          </p:cNvPr>
          <p:cNvSpPr/>
          <p:nvPr/>
        </p:nvSpPr>
        <p:spPr>
          <a:xfrm>
            <a:off x="971600" y="3492624"/>
            <a:ext cx="3168352" cy="1728192"/>
          </a:xfrm>
          <a:prstGeom prst="rect">
            <a:avLst/>
          </a:prstGeom>
          <a:solidFill>
            <a:srgbClr val="EB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D7FD85-EC86-BC46-962A-67133412EAD8}"/>
              </a:ext>
            </a:extLst>
          </p:cNvPr>
          <p:cNvSpPr txBox="1"/>
          <p:nvPr/>
        </p:nvSpPr>
        <p:spPr>
          <a:xfrm>
            <a:off x="1187624" y="1748715"/>
            <a:ext cx="309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RP Karlsruhe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Karlsruhe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Mannheim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4836AF-01B7-CA4E-98FC-3B3AE83DBE25}"/>
              </a:ext>
            </a:extLst>
          </p:cNvPr>
          <p:cNvSpPr txBox="1"/>
          <p:nvPr/>
        </p:nvSpPr>
        <p:spPr>
          <a:xfrm>
            <a:off x="1187624" y="3756555"/>
            <a:ext cx="309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RP Freiburg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Freiburg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Rottweil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FC41FDB-52E7-0A43-BE6E-9055B965E217}"/>
              </a:ext>
            </a:extLst>
          </p:cNvPr>
          <p:cNvSpPr txBox="1"/>
          <p:nvPr/>
        </p:nvSpPr>
        <p:spPr>
          <a:xfrm>
            <a:off x="5080700" y="3756555"/>
            <a:ext cx="309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RP Tübingen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Reutlingen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Seminar Weingarten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1453118355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59632" y="461394"/>
            <a:ext cx="6381491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/>
              <a:t>Bewerbung für den Vorbereitungsdienst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altLang="de-DE" sz="23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6183" y="957684"/>
            <a:ext cx="8728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2000" dirty="0"/>
              <a:t>Bewerbung für den Vorbereitungsdienst aller Lehrämter erfolgt über </a:t>
            </a:r>
          </a:p>
          <a:p>
            <a:pPr eaLnBrk="1" hangingPunct="1">
              <a:defRPr/>
            </a:pPr>
            <a:r>
              <a:rPr lang="de-DE" altLang="de-DE" sz="2000" dirty="0"/>
              <a:t>Lehrer Online BW:  </a:t>
            </a:r>
            <a:r>
              <a:rPr lang="de-DE" altLang="de-DE" sz="2000" b="1" dirty="0" err="1"/>
              <a:t>www.vorbereitungsdienst</a:t>
            </a:r>
            <a:r>
              <a:rPr lang="de-DE" altLang="de-DE" sz="2000" b="1" dirty="0"/>
              <a:t>-lehramt-bw.de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0AE5A4D-734E-474A-84DE-0FE168B35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t="10433" r="699" b="-235"/>
          <a:stretch/>
        </p:blipFill>
        <p:spPr>
          <a:xfrm>
            <a:off x="683568" y="1786600"/>
            <a:ext cx="7252926" cy="4113716"/>
          </a:xfrm>
          <a:prstGeom prst="rect">
            <a:avLst/>
          </a:prstGeom>
        </p:spPr>
      </p:pic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9C1D3624-F161-6348-9B80-CCD4BE175B67}"/>
              </a:ext>
            </a:extLst>
          </p:cNvPr>
          <p:cNvSpPr/>
          <p:nvPr/>
        </p:nvSpPr>
        <p:spPr>
          <a:xfrm>
            <a:off x="3226241" y="5463481"/>
            <a:ext cx="2448272" cy="521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Bewerbungsportal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92AE92-A517-54C3-64D1-D132BFE20593}"/>
              </a:ext>
            </a:extLst>
          </p:cNvPr>
          <p:cNvSpPr txBox="1"/>
          <p:nvPr/>
        </p:nvSpPr>
        <p:spPr>
          <a:xfrm rot="20402003">
            <a:off x="758907" y="2840211"/>
            <a:ext cx="7702625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Bitte beachten Sie hierzu die Informationen des Regierungspräsidiums Karlsruhe</a:t>
            </a:r>
          </a:p>
          <a:p>
            <a:endParaRPr lang="de-DE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  <a:latin typeface="Arial Black" panose="020B0A04020102020204" pitchFamily="34" charset="0"/>
              </a:rPr>
              <a:t>(gesonderte Präsentation)</a:t>
            </a:r>
          </a:p>
        </p:txBody>
      </p:sp>
    </p:spTree>
    <p:extLst>
      <p:ext uri="{BB962C8B-B14F-4D97-AF65-F5344CB8AC3E}">
        <p14:creationId xmlns:p14="http://schemas.microsoft.com/office/powerpoint/2010/main" val="4157685436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95536" y="3861048"/>
            <a:ext cx="8569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5900" indent="-215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Blip>
                <a:blip r:embed="rId3"/>
              </a:buBlip>
              <a:defRPr/>
            </a:pPr>
            <a:r>
              <a:rPr lang="de-DE" altLang="ja-JP" sz="1800" b="1" dirty="0">
                <a:solidFill>
                  <a:schemeClr val="accent1"/>
                </a:solidFill>
              </a:rPr>
              <a:t>Ein Anrecht auf die Zuweisung an ein bestimmtes Seminar gibt es nicht.</a:t>
            </a:r>
          </a:p>
          <a:p>
            <a:pPr marL="285750" indent="-285750" eaLnBrk="1" hangingPunct="1">
              <a:spcBef>
                <a:spcPts val="1200"/>
              </a:spcBef>
              <a:buBlip>
                <a:blip r:embed="rId3"/>
              </a:buBlip>
              <a:defRPr/>
            </a:pPr>
            <a:r>
              <a:rPr lang="de-DE" altLang="de-DE" sz="1800" b="1" dirty="0">
                <a:solidFill>
                  <a:schemeClr val="accent1"/>
                </a:solidFill>
              </a:rPr>
              <a:t>Die Zuweisung ist abhängig von den Aufnahmekapazitäten und Fächerangeboten an den einzelnen Seminarstandorten.</a:t>
            </a:r>
          </a:p>
          <a:p>
            <a:pPr marL="285750" indent="-285750" eaLnBrk="1" hangingPunct="1">
              <a:spcBef>
                <a:spcPts val="1200"/>
              </a:spcBef>
              <a:buBlip>
                <a:blip r:embed="rId3"/>
              </a:buBlip>
              <a:defRPr/>
            </a:pPr>
            <a:r>
              <a:rPr lang="de-DE" altLang="de-DE" sz="1800" u="sng" dirty="0"/>
              <a:t>Sozialpunkte werden bei der Zuweisung berücksichtigt</a:t>
            </a:r>
            <a:r>
              <a:rPr lang="de-DE" altLang="de-DE" sz="1800" dirty="0"/>
              <a:t>. Diese müssen bereits bei der Bewerbung für den Vorbereitungsdienst mit entsprechenden Nachweisen geltend gemacht werden. </a:t>
            </a: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274496" y="76609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 dirty="0"/>
              <a:t>Die Zuweisung an ein Seminar 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49891" y="1397152"/>
            <a:ext cx="86185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ea typeface="Tahoma" panose="020B0604030504040204" pitchFamily="34" charset="0"/>
                <a:cs typeface="Arial" panose="020B0604020202020204" pitchFamily="34" charset="0"/>
              </a:rPr>
              <a:t>Verordnung des Kultusministeriums über den Vorbereitungsdienst und die den Vorbereitungsdienst abschließende Staatsprüfung: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B0337E-A444-0647-B6B2-4F72B3318C72}"/>
              </a:ext>
            </a:extLst>
          </p:cNvPr>
          <p:cNvSpPr txBox="1"/>
          <p:nvPr/>
        </p:nvSpPr>
        <p:spPr>
          <a:xfrm>
            <a:off x="539552" y="2420888"/>
            <a:ext cx="7922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„Das Kultusministerium bestimmt das Seminar, zu dem im Falle der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Zulassung zugewiesen wird; es kann seine Zuständigkeit auf nachgeordnete Stellen übertragen.“  </a:t>
            </a:r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Zuweisungskommission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</p:spTree>
    <p:extLst>
      <p:ext uri="{BB962C8B-B14F-4D97-AF65-F5344CB8AC3E}">
        <p14:creationId xmlns:p14="http://schemas.microsoft.com/office/powerpoint/2010/main" val="3770578180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941" y="2636912"/>
            <a:ext cx="8642350" cy="3240360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Ein Anspruch auf Zuweisung an eine bestimmte Schule besteht nicht.</a:t>
            </a:r>
          </a:p>
          <a:p>
            <a:pPr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Die Seminarleitung entscheidet im Einvernehmen mit den Schulleitungen und den Staatlichen Schulämtern über die Zuweisung.</a:t>
            </a:r>
          </a:p>
          <a:p>
            <a:pPr>
              <a:spcBef>
                <a:spcPts val="2400"/>
              </a:spcBef>
              <a:buBlip>
                <a:blip r:embed="rId3"/>
              </a:buBlip>
            </a:pPr>
            <a:r>
              <a:rPr lang="de-DE" altLang="de-DE" sz="2000" dirty="0">
                <a:solidFill>
                  <a:schemeClr val="tx1"/>
                </a:solidFill>
              </a:rPr>
              <a:t>Schulwünsche </a:t>
            </a:r>
            <a:r>
              <a:rPr lang="de-DE" altLang="de-DE" sz="2000" i="1" u="sng" dirty="0">
                <a:solidFill>
                  <a:schemeClr val="tx1"/>
                </a:solidFill>
              </a:rPr>
              <a:t>können</a:t>
            </a:r>
            <a:r>
              <a:rPr lang="de-DE" altLang="de-DE" sz="2000" dirty="0">
                <a:solidFill>
                  <a:schemeClr val="tx1"/>
                </a:solidFill>
              </a:rPr>
              <a:t> ggf. berücksichtigt werden.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Informationen hierzu sind den Homepages der Seminare zu entnehmen.</a:t>
            </a:r>
          </a:p>
          <a:p>
            <a:pPr marL="109728" indent="0" algn="ctr">
              <a:spcBef>
                <a:spcPts val="2400"/>
              </a:spcBef>
              <a:buNone/>
            </a:pPr>
            <a:r>
              <a:rPr lang="de-DE" altLang="de-DE" sz="2000" b="1" dirty="0">
                <a:solidFill>
                  <a:schemeClr val="accent1">
                    <a:lumMod val="75000"/>
                  </a:schemeClr>
                </a:solidFill>
              </a:rPr>
              <a:t>Und so funktioniert es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441" y="1340768"/>
            <a:ext cx="8713787" cy="11699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b="1" dirty="0"/>
              <a:t>Vor einer endgültigen Schulzuweisung muss die Zuweisung an ein Seminar für Ausbildung und Fortbildung der Lehrkräfte erfolgen: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b="1" dirty="0">
                <a:solidFill>
                  <a:schemeClr val="accent1"/>
                </a:solidFill>
              </a:rPr>
              <a:t>Seminarzuweisung vor Schulzuweisung!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251441" y="519112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 dirty="0"/>
              <a:t>Die Zuweisung an eine Ausbildungsschule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1760" y="269746"/>
            <a:ext cx="6046441" cy="184666"/>
          </a:xfrm>
        </p:spPr>
        <p:txBody>
          <a:bodyPr/>
          <a:lstStyle/>
          <a:p>
            <a:r>
              <a:rPr lang="de-DE" dirty="0"/>
              <a:t>Informationen zum Vorbereitungsdienst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83CB8E4C-D4D9-4024-D615-313DB97E02BB}"/>
              </a:ext>
            </a:extLst>
          </p:cNvPr>
          <p:cNvSpPr/>
          <p:nvPr/>
        </p:nvSpPr>
        <p:spPr bwMode="auto">
          <a:xfrm>
            <a:off x="6156176" y="5428933"/>
            <a:ext cx="93610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18491914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85A226-52AF-7178-F036-6EB5740B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0746"/>
            <a:ext cx="7772400" cy="917188"/>
          </a:xfrm>
        </p:spPr>
        <p:txBody>
          <a:bodyPr/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Meldungen von Schulwünschen über die Homepages 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der jeweiligen Seminare</a:t>
            </a:r>
            <a:endParaRPr lang="de-DE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5548B4-8FBA-034A-BBB1-88ACB567C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280E5B5-DE73-AE55-07D7-5C8C762F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Vorbereitungsdienst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762065-73C0-BE92-6DD8-1FB85F28EF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8</a:t>
            </a:fld>
            <a:r>
              <a:rPr lang="de-DE"/>
              <a:t>           www.zsl-bw.de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7D7BDB-A99D-8B9B-D58F-999CAAFE8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24409"/>
          <a:stretch/>
        </p:blipFill>
        <p:spPr>
          <a:xfrm>
            <a:off x="2872138" y="1576527"/>
            <a:ext cx="3247324" cy="4256341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287962" y="3664759"/>
            <a:ext cx="6772988" cy="1403349"/>
            <a:chOff x="1259632" y="3717032"/>
            <a:chExt cx="6772988" cy="1403349"/>
          </a:xfrm>
        </p:grpSpPr>
        <p:sp>
          <p:nvSpPr>
            <p:cNvPr id="14" name="Pfeil nach links 13">
              <a:extLst>
                <a:ext uri="{FF2B5EF4-FFF2-40B4-BE49-F238E27FC236}">
                  <a16:creationId xmlns:a16="http://schemas.microsoft.com/office/drawing/2014/main" id="{1AA7BA90-BF2D-A741-84AC-C8BE3248F6E4}"/>
                </a:ext>
              </a:extLst>
            </p:cNvPr>
            <p:cNvSpPr/>
            <p:nvPr/>
          </p:nvSpPr>
          <p:spPr>
            <a:xfrm>
              <a:off x="5796136" y="4509120"/>
              <a:ext cx="2236484" cy="6112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Auflistung der Schulen</a:t>
              </a:r>
            </a:p>
          </p:txBody>
        </p:sp>
        <p:sp>
          <p:nvSpPr>
            <p:cNvPr id="11" name="Pfeil nach rechts 10">
              <a:extLst>
                <a:ext uri="{FF2B5EF4-FFF2-40B4-BE49-F238E27FC236}">
                  <a16:creationId xmlns:a16="http://schemas.microsoft.com/office/drawing/2014/main" id="{2EC53F1E-AA6D-4C47-BA6B-B1C2C8F02BF2}"/>
                </a:ext>
              </a:extLst>
            </p:cNvPr>
            <p:cNvSpPr/>
            <p:nvPr/>
          </p:nvSpPr>
          <p:spPr>
            <a:xfrm>
              <a:off x="1259632" y="3717032"/>
              <a:ext cx="1872208" cy="694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Seminar eingeben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306999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85A226-52AF-7178-F036-6EB5740B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0746"/>
            <a:ext cx="7772400" cy="917188"/>
          </a:xfrm>
        </p:spPr>
        <p:txBody>
          <a:bodyPr/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Meldungen von Schulwünschen über die Homepages 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der jeweiligen Seminare</a:t>
            </a:r>
            <a:endParaRPr lang="de-DE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5548B4-8FBA-034A-BBB1-88ACB567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7772400" cy="42513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2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Seminar Karlsruhe HRS)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280E5B5-DE73-AE55-07D7-5C8C762F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Informationen zum Vorbereitungsdienst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762065-73C0-BE92-6DD8-1FB85F28EF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DBE3298B-EB29-4BE6-B525-8680F4411818}" type="slidenum">
              <a:rPr lang="de-DE" smtClean="0"/>
              <a:pPr/>
              <a:t>9</a:t>
            </a:fld>
            <a:r>
              <a:rPr lang="de-DE"/>
              <a:t>           www.zsl-bw.de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94589" y="2176759"/>
            <a:ext cx="5333595" cy="1840255"/>
            <a:chOff x="894589" y="2176759"/>
            <a:chExt cx="5333595" cy="184025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D257978-EEA5-392F-2DC9-A79088B79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589" y="2176759"/>
              <a:ext cx="3444028" cy="1840255"/>
            </a:xfrm>
            <a:prstGeom prst="rect">
              <a:avLst/>
            </a:prstGeom>
          </p:spPr>
        </p:pic>
        <p:sp>
          <p:nvSpPr>
            <p:cNvPr id="9" name="Pfeil: gebogen 8">
              <a:extLst>
                <a:ext uri="{FF2B5EF4-FFF2-40B4-BE49-F238E27FC236}">
                  <a16:creationId xmlns:a16="http://schemas.microsoft.com/office/drawing/2014/main" id="{942C5FD7-9C08-09FC-0C76-EE4E90B6F4BC}"/>
                </a:ext>
              </a:extLst>
            </p:cNvPr>
            <p:cNvSpPr/>
            <p:nvPr/>
          </p:nvSpPr>
          <p:spPr bwMode="auto">
            <a:xfrm rot="16200000">
              <a:off x="4103948" y="1733959"/>
              <a:ext cx="216024" cy="1440160"/>
            </a:xfrm>
            <a:prstGeom prst="ben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55B3044-5B11-224C-D45E-9C2C6DEEB1A5}"/>
                </a:ext>
              </a:extLst>
            </p:cNvPr>
            <p:cNvSpPr/>
            <p:nvPr/>
          </p:nvSpPr>
          <p:spPr bwMode="auto">
            <a:xfrm>
              <a:off x="5004048" y="2354451"/>
              <a:ext cx="1224136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hier…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45329" y="2799287"/>
            <a:ext cx="5912871" cy="2746035"/>
            <a:chOff x="2545329" y="2799287"/>
            <a:chExt cx="5912871" cy="2746035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2548946-B85D-3F62-5567-1CE174D8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21" y="2799287"/>
              <a:ext cx="4083579" cy="2736304"/>
            </a:xfrm>
            <a:prstGeom prst="rect">
              <a:avLst/>
            </a:prstGeom>
          </p:spPr>
        </p:pic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8113BF51-7622-51FF-8170-EDB936239C73}"/>
                </a:ext>
              </a:extLst>
            </p:cNvPr>
            <p:cNvSpPr/>
            <p:nvPr/>
          </p:nvSpPr>
          <p:spPr bwMode="auto">
            <a:xfrm rot="21007789">
              <a:off x="2552631" y="3955964"/>
              <a:ext cx="1878497" cy="55239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Seminar eingeben</a:t>
              </a:r>
            </a:p>
          </p:txBody>
        </p:sp>
        <p:sp>
          <p:nvSpPr>
            <p:cNvPr id="15" name="Pfeil: nach rechts 16">
              <a:extLst>
                <a:ext uri="{FF2B5EF4-FFF2-40B4-BE49-F238E27FC236}">
                  <a16:creationId xmlns:a16="http://schemas.microsoft.com/office/drawing/2014/main" id="{8113BF51-7622-51FF-8170-EDB936239C73}"/>
                </a:ext>
              </a:extLst>
            </p:cNvPr>
            <p:cNvSpPr/>
            <p:nvPr/>
          </p:nvSpPr>
          <p:spPr bwMode="auto">
            <a:xfrm rot="21007789">
              <a:off x="2545329" y="4992923"/>
              <a:ext cx="1878497" cy="55239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Auflistung der Schulen</a:t>
              </a:r>
              <a:endParaRPr kumimoji="0" 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255220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KM-Präsentation">
  <a:themeElements>
    <a:clrScheme name="Benutzerdefiniert 3">
      <a:dk1>
        <a:srgbClr val="000000"/>
      </a:dk1>
      <a:lt1>
        <a:srgbClr val="FFFCE7"/>
      </a:lt1>
      <a:dk2>
        <a:srgbClr val="686868"/>
      </a:dk2>
      <a:lt2>
        <a:srgbClr val="D9D9D9"/>
      </a:lt2>
      <a:accent1>
        <a:srgbClr val="B72025"/>
      </a:accent1>
      <a:accent2>
        <a:srgbClr val="D1C880"/>
      </a:accent2>
      <a:accent3>
        <a:srgbClr val="F0E4B1"/>
      </a:accent3>
      <a:accent4>
        <a:srgbClr val="BD9F07"/>
      </a:accent4>
      <a:accent5>
        <a:srgbClr val="C9C9C9"/>
      </a:accent5>
      <a:accent6>
        <a:srgbClr val="7D7D7D"/>
      </a:accent6>
      <a:hlink>
        <a:srgbClr val="B72025"/>
      </a:hlink>
      <a:folHlink>
        <a:srgbClr val="B72025"/>
      </a:folHlink>
    </a:clrScheme>
    <a:fontScheme name="ZSL-Schriftarte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SL-PowerPoint-Präsentation-2022-V6.potx" id="{B3BA552E-2398-486C-82DD-1DBF5CF2C4A0}" vid="{9625A423-4A8B-4C00-82B1-5ACCCA4034DB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ZSL-PowerPoint-Präsentation-2022-V6</Template>
  <TotalTime>0</TotalTime>
  <Words>1260</Words>
  <Application>Microsoft Macintosh PowerPoint</Application>
  <PresentationFormat>Bildschirmpräsentation (4:3)</PresentationFormat>
  <Paragraphs>218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Wingdings</vt:lpstr>
      <vt:lpstr>Monotype Sorts</vt:lpstr>
      <vt:lpstr>Times</vt:lpstr>
      <vt:lpstr>Tahoma</vt:lpstr>
      <vt:lpstr>Arial Black</vt:lpstr>
      <vt:lpstr>Arial</vt:lpstr>
      <vt:lpstr>Times New Roman</vt:lpstr>
      <vt:lpstr>KM-Präsentation</vt:lpstr>
      <vt:lpstr>Informationen zum Vorbereitungsdienst  Sekundarstufe I</vt:lpstr>
      <vt:lpstr>Darum geht es heute: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Meldungen von Schulwünschen über die Homepages  der jeweiligen Seminare</vt:lpstr>
      <vt:lpstr>Meldungen von Schulwünschen über die Homepages  der jeweiligen Seminare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Zentrum für Schulqualität und Lehrerbildung Heilbronner Straße 314 70469 Stuttgart Telefon: 0711/21859-0 E-Mail: poststelle@zsl.kv.bwl.de  www.zsl-bw.de www.starke-basis-bw.de www.zsl-bw.de/lernen+ueberall www.lfb.kultus-bw.de www.lehrerfortbildung-bw.de www.bildungsplaene-bw.de www.wirlernen40bw.zsl-bw.de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zum Vorbereitungsdienst  Sekundarstufe I</dc:title>
  <dc:subject>PowerPoint-Präsentation</dc:subject>
  <dc:creator>Schnaithmann, Elke (ZSL)</dc:creator>
  <cp:lastModifiedBy>Miriam Heger</cp:lastModifiedBy>
  <cp:revision>24</cp:revision>
  <cp:lastPrinted>2012-01-24T10:16:19Z</cp:lastPrinted>
  <dcterms:created xsi:type="dcterms:W3CDTF">2023-02-24T15:21:43Z</dcterms:created>
  <dcterms:modified xsi:type="dcterms:W3CDTF">2024-05-16T09:49:19Z</dcterms:modified>
</cp:coreProperties>
</file>